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aleway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7.xml"/><Relationship Id="rId33" Type="http://schemas.openxmlformats.org/officeDocument/2006/relationships/font" Target="fonts/Lato-bold.fntdata"/><Relationship Id="rId10" Type="http://schemas.openxmlformats.org/officeDocument/2006/relationships/slide" Target="slides/slide6.xml"/><Relationship Id="rId32" Type="http://schemas.openxmlformats.org/officeDocument/2006/relationships/font" Target="fonts/Lato-regular.fntdata"/><Relationship Id="rId13" Type="http://schemas.openxmlformats.org/officeDocument/2006/relationships/slide" Target="slides/slide9.xml"/><Relationship Id="rId35" Type="http://schemas.openxmlformats.org/officeDocument/2006/relationships/font" Target="fonts/Lato-boldItalic.fntdata"/><Relationship Id="rId12" Type="http://schemas.openxmlformats.org/officeDocument/2006/relationships/slide" Target="slides/slide8.xml"/><Relationship Id="rId34" Type="http://schemas.openxmlformats.org/officeDocument/2006/relationships/font" Target="fonts/Lat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0428767e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0428767e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calls that did not generate any subscribers took in average 220 seconds, while the calls that generate subscribers were in average 550 seconds. Longer calls, higher chance to subscribe.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0428767e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0428767e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the  people that subscribed, subscribed with less than 2 calls. After 2 calls, the chance of subscribing decreases a lot.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0428767ea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0428767e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Calls shouldn’t be right after, but agents cannot take too long to call them either. The best time to reach people is after 3 to 6 days from the last campaign.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0428767ea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0428767e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graph above shows that 65% of the people that previously subscribed to a campaign, subscribed to this campaign. So, keep telling them to subscribe!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0428767e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0428767e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graph above shows that most people subscribed when interest rate was low, median interest rate to subscribe was 1.26.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0428767ea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0428767e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graph above shows that the months with less people employed in the economy were also the best.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0428767ea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0428767ea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0428767ea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0428767ea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0428767e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0428767e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0428767ea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0428767e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0428767e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0428767e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0428767e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0428767e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0428767ea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0428767ea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0428767ea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0428767ea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0428767ea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0428767ea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0428767e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0428767e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0428767e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0428767e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0428767e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0428767e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0428767e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0428767e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graph - total subscribers by job category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graph - job category rate over subscribing.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observation - As we can see in the second graph, the top job categories are people that are currently not working, student, retired and unemployed.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0428767e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0428767e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of the people that have subscribed have a university degree.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was that the highest rate is from illiterate people, with 22% of illiterate subscribing. However, there were only 4 illiterate subscribers, making this probability of 22% not very accurate.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0428767e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0428767e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83% of the subscribers were reached on their cell phones.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rate of subscribers when reaching on their cell phone was 14.7%, while on the telephone only 5.2%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0428767e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0428767e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the subscribers were done during may, which is interesting as may was the month with lowest rate of subscriber over total contacts.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gif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Portuguese Bank - Marketing Campaign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machine learning to predict subscribers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duration</a:t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96550"/>
            <a:ext cx="4503500" cy="29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575" y="2487763"/>
            <a:ext cx="2664600" cy="14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75" y="1853850"/>
            <a:ext cx="4303700" cy="28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575" y="2236075"/>
            <a:ext cx="3498925" cy="17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days passed after last campaign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50" y="2032975"/>
            <a:ext cx="6621175" cy="29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Previously Subscribed</a:t>
            </a:r>
            <a:endParaRPr/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675" y="2191600"/>
            <a:ext cx="3361724" cy="18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50" y="1996550"/>
            <a:ext cx="3894626" cy="25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 Rate</a:t>
            </a:r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121" y="1853846"/>
            <a:ext cx="4354249" cy="29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Employed number</a:t>
            </a:r>
            <a:endParaRPr/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047" y="1853850"/>
            <a:ext cx="4580451" cy="30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729450" y="2078875"/>
            <a:ext cx="7688700" cy="26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tested 3 different models to in our dataset, they are: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Logistic Regression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Gradient Boosting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Random Forest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Rather than accuracy score, we focused in three different metrics: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Non-subscriber precision rate (Accuracy when we predict someone is not  going to subscribe)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Subscriber recall rate (Percentage of the total subscribers the model is able to identify)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AUC (How much are we giving up by correctly predicting the true positives)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Why?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are looking for the model that can find the most number of subscribers, while having the least errors and high precision when identifying a non-subscriber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Non-subscriber precision rate - 98%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Subscriber recall rate - 89%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AUC - 93.6%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</a:t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Non-subscriber precision rate - 94%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Subscriber recall rate - 56%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AUC - 93%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</a:t>
            </a:r>
            <a:endParaRPr/>
          </a:p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Non-subscriber precision rate - 99%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Subscriber recall rate - 95%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AUC - 93.06%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Sell long-term deposit through telemarketing phone calls.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Bank agents execute phone calls to a list of clients to see if they are interested or not.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Binary answer - Yes or no</a:t>
            </a:r>
            <a:endParaRPr sz="1600"/>
          </a:p>
        </p:txBody>
      </p:sp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Campaign Goals</a:t>
            </a:r>
            <a:br>
              <a:rPr lang="en"/>
            </a:b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988" y="2829313"/>
            <a:ext cx="290512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best model</a:t>
            </a:r>
            <a:endParaRPr/>
          </a:p>
        </p:txBody>
      </p:sp>
      <p:sp>
        <p:nvSpPr>
          <p:cNvPr id="220" name="Google Shape;220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For the purpose of this campaign, random forest was the best model.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random forest is able to: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Identify a non-subscriber with 99% accuracy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Predict 95% of all the subscribers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93.06%  AUC - True positive by false positives.</a:t>
            </a:r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575" y="2542048"/>
            <a:ext cx="2693525" cy="2165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Nice! So, what does that mean?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175" y="2008775"/>
            <a:ext cx="3921674" cy="22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Contact about 30% of the people to achieve the same results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Save 2068.5 hours for the sales department to be used elsewhere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Save  € 28, 339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Time saved by average hourly salary in portugal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the list has the same number of contacts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Make use of the high accuracy prediction of non-subscriber in our model to identify those who are not going to subscribe and create a more enticing campaign for them.</a:t>
            </a:r>
            <a:endParaRPr/>
          </a:p>
        </p:txBody>
      </p:sp>
      <p:sp>
        <p:nvSpPr>
          <p:cNvPr id="234" name="Google Shape;234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means...</a:t>
            </a:r>
            <a:endParaRPr/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757" y="585775"/>
            <a:ext cx="2735994" cy="15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050" y="2295025"/>
            <a:ext cx="3615900" cy="20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 going to be done?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Use the dataset from previous marketing campaign to see what type of people are more likely to subscribe to this campaign.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The project will be using visualization techniques to identify trends and correlation, and machine learning models for prediction.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075" y="3420125"/>
            <a:ext cx="2765162" cy="15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- Variables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Total Variables - 21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20 Independent variables ranging from job category to interest rate level.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1 dependent variable - Subscribed (y/n)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Exploratory Data Analysis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Out of the 20 independent variables we identified 10 variables that have a meaningful impact in a client subscribing in the campaign.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Category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9450" y="1926475"/>
            <a:ext cx="7688700" cy="29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6474"/>
            <a:ext cx="4142275" cy="29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250" y="1926475"/>
            <a:ext cx="4394050" cy="29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of education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355500"/>
            <a:ext cx="3457650" cy="18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728" y="2355500"/>
            <a:ext cx="3137572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contact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25" y="1853850"/>
            <a:ext cx="4219450" cy="31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4750" y="2078875"/>
            <a:ext cx="2998144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of the year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50" y="2114475"/>
            <a:ext cx="3776801" cy="28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900" y="2114500"/>
            <a:ext cx="4113951" cy="28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